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7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38" y="258763"/>
            <a:ext cx="8455025" cy="1020762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6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838" y="1287463"/>
            <a:ext cx="6400800" cy="547687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5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7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7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2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5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1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5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HSE Officer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943601"/>
            <a:ext cx="3124200" cy="38100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32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sz="5400" dirty="0" smtClean="0"/>
              <a:t>Reporting/ Recordkeeping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Incidents-</a:t>
            </a:r>
            <a:r>
              <a:rPr lang="en-US" sz="4800" dirty="0" smtClean="0">
                <a:solidFill>
                  <a:schemeClr val="tx2"/>
                </a:solidFill>
              </a:rPr>
              <a:t> in NS5, attach docs, notify mgmt.</a:t>
            </a:r>
            <a:endParaRPr lang="en-US" sz="4800" b="1" dirty="0" smtClean="0">
              <a:solidFill>
                <a:schemeClr val="tx2"/>
              </a:solidFill>
            </a:endParaRPr>
          </a:p>
          <a:p>
            <a:r>
              <a:rPr lang="en-US" sz="4800" b="1" dirty="0" smtClean="0">
                <a:solidFill>
                  <a:schemeClr val="tx2"/>
                </a:solidFill>
              </a:rPr>
              <a:t>Emergency Drills</a:t>
            </a:r>
            <a:r>
              <a:rPr lang="en-US" sz="4800" dirty="0" smtClean="0">
                <a:solidFill>
                  <a:schemeClr val="tx2"/>
                </a:solidFill>
              </a:rPr>
              <a:t>- NS5 and bridge log</a:t>
            </a:r>
            <a:endParaRPr lang="en-US" sz="4800" dirty="0" smtClean="0">
              <a:solidFill>
                <a:schemeClr val="tx2"/>
              </a:solidFill>
            </a:endParaRPr>
          </a:p>
          <a:p>
            <a:r>
              <a:rPr lang="en-US" sz="4800" b="1" dirty="0" smtClean="0">
                <a:solidFill>
                  <a:schemeClr val="tx2"/>
                </a:solidFill>
              </a:rPr>
              <a:t>Vessel Orientations</a:t>
            </a:r>
            <a:r>
              <a:rPr lang="en-US" sz="4800" dirty="0" smtClean="0">
                <a:solidFill>
                  <a:schemeClr val="tx2"/>
                </a:solidFill>
              </a:rPr>
              <a:t>- on bridge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2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sz="5400" dirty="0" smtClean="0"/>
              <a:t>Reporting/ Recordkeeping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Weekly Reports-</a:t>
            </a:r>
            <a:r>
              <a:rPr lang="en-US" sz="4800" dirty="0" smtClean="0">
                <a:solidFill>
                  <a:schemeClr val="tx2"/>
                </a:solidFill>
              </a:rPr>
              <a:t> every Friday to HSE@tdi-bi.com.</a:t>
            </a:r>
            <a:endParaRPr lang="en-US" sz="4800" b="1" dirty="0" smtClean="0">
              <a:solidFill>
                <a:schemeClr val="tx2"/>
              </a:solidFill>
            </a:endParaRPr>
          </a:p>
          <a:p>
            <a:r>
              <a:rPr lang="en-US" sz="4800" b="1" dirty="0" smtClean="0">
                <a:solidFill>
                  <a:schemeClr val="tx2"/>
                </a:solidFill>
              </a:rPr>
              <a:t>Risk Reviews</a:t>
            </a:r>
            <a:r>
              <a:rPr lang="en-US" sz="4800" dirty="0" smtClean="0">
                <a:solidFill>
                  <a:schemeClr val="tx2"/>
                </a:solidFill>
              </a:rPr>
              <a:t>- Monthly</a:t>
            </a:r>
            <a:endParaRPr lang="en-US" sz="4800" dirty="0" smtClean="0">
              <a:solidFill>
                <a:schemeClr val="tx2"/>
              </a:solidFill>
            </a:endParaRPr>
          </a:p>
          <a:p>
            <a:r>
              <a:rPr lang="en-US" sz="4800" b="1" dirty="0" smtClean="0">
                <a:solidFill>
                  <a:schemeClr val="tx2"/>
                </a:solidFill>
              </a:rPr>
              <a:t>Safety Cards</a:t>
            </a:r>
            <a:r>
              <a:rPr lang="en-US" sz="4800" dirty="0" smtClean="0">
                <a:solidFill>
                  <a:schemeClr val="tx2"/>
                </a:solidFill>
              </a:rPr>
              <a:t>- Review at meetings, keep on bridge, track to closure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4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sz="5400" dirty="0" smtClean="0"/>
              <a:t>Reporting/ Recordkeeping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Contractor Safety Meeting-</a:t>
            </a:r>
            <a:r>
              <a:rPr lang="en-US" sz="4800" dirty="0" smtClean="0">
                <a:solidFill>
                  <a:schemeClr val="tx2"/>
                </a:solidFill>
              </a:rPr>
              <a:t> conduct and enter in NS5</a:t>
            </a:r>
            <a:endParaRPr lang="en-US" sz="4800" b="1" dirty="0" smtClean="0">
              <a:solidFill>
                <a:schemeClr val="tx2"/>
              </a:solidFill>
            </a:endParaRPr>
          </a:p>
          <a:p>
            <a:r>
              <a:rPr lang="en-US" sz="4800" b="1" dirty="0" smtClean="0">
                <a:solidFill>
                  <a:schemeClr val="tx2"/>
                </a:solidFill>
              </a:rPr>
              <a:t>Visitors- </a:t>
            </a:r>
            <a:r>
              <a:rPr lang="en-US" sz="4800" dirty="0" smtClean="0">
                <a:solidFill>
                  <a:schemeClr val="tx2"/>
                </a:solidFill>
              </a:rPr>
              <a:t>Sign in &amp; out</a:t>
            </a:r>
            <a:endParaRPr lang="en-US" sz="4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930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sz="5400" dirty="0" smtClean="0"/>
              <a:t>HSE Reporting Chart</a:t>
            </a:r>
            <a:endParaRPr lang="en-US" sz="5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3903"/>
            <a:ext cx="41148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54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Contractors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dirty="0" smtClean="0">
                <a:solidFill>
                  <a:schemeClr val="tx2"/>
                </a:solidFill>
              </a:rPr>
              <a:t>Lead </a:t>
            </a:r>
            <a:r>
              <a:rPr lang="en-US" sz="4800" b="1" dirty="0" smtClean="0">
                <a:solidFill>
                  <a:schemeClr val="tx2"/>
                </a:solidFill>
              </a:rPr>
              <a:t>Contractor Safety </a:t>
            </a:r>
            <a:r>
              <a:rPr lang="en-US" sz="4800" b="1" dirty="0" err="1" smtClean="0">
                <a:solidFill>
                  <a:schemeClr val="tx2"/>
                </a:solidFill>
              </a:rPr>
              <a:t>Mtg</a:t>
            </a:r>
            <a:endParaRPr lang="en-US" sz="4800" b="1" dirty="0" smtClean="0">
              <a:solidFill>
                <a:schemeClr val="tx2"/>
              </a:solidFill>
            </a:endParaRPr>
          </a:p>
          <a:p>
            <a:r>
              <a:rPr lang="en-US" sz="4800" dirty="0" smtClean="0">
                <a:solidFill>
                  <a:schemeClr val="tx2"/>
                </a:solidFill>
              </a:rPr>
              <a:t>Show them </a:t>
            </a:r>
            <a:r>
              <a:rPr lang="en-US" sz="4800" b="1" dirty="0" smtClean="0">
                <a:solidFill>
                  <a:schemeClr val="tx2"/>
                </a:solidFill>
              </a:rPr>
              <a:t>SDS</a:t>
            </a:r>
            <a:r>
              <a:rPr lang="en-US" sz="4800" dirty="0" smtClean="0">
                <a:solidFill>
                  <a:schemeClr val="tx2"/>
                </a:solidFill>
              </a:rPr>
              <a:t> &amp; hazardous material locations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Notify of any other </a:t>
            </a:r>
            <a:r>
              <a:rPr lang="en-US" sz="4800" b="1" dirty="0" smtClean="0">
                <a:solidFill>
                  <a:schemeClr val="tx2"/>
                </a:solidFill>
              </a:rPr>
              <a:t>hazards </a:t>
            </a:r>
            <a:endParaRPr lang="en-US" sz="4800" b="1" dirty="0" smtClean="0">
              <a:solidFill>
                <a:schemeClr val="tx2"/>
              </a:solidFill>
            </a:endParaRPr>
          </a:p>
          <a:p>
            <a:r>
              <a:rPr lang="en-US" sz="4800" dirty="0" smtClean="0">
                <a:solidFill>
                  <a:schemeClr val="tx2"/>
                </a:solidFill>
              </a:rPr>
              <a:t>Must follow TDI </a:t>
            </a:r>
            <a:r>
              <a:rPr lang="en-US" sz="4800" b="1" dirty="0" smtClean="0">
                <a:solidFill>
                  <a:schemeClr val="tx2"/>
                </a:solidFill>
              </a:rPr>
              <a:t>procedures</a:t>
            </a:r>
            <a:endParaRPr lang="en-US" sz="4800" b="1" dirty="0" smtClean="0">
              <a:solidFill>
                <a:schemeClr val="tx2"/>
              </a:solidFill>
            </a:endParaRPr>
          </a:p>
          <a:p>
            <a:pPr lvl="1"/>
            <a:r>
              <a:rPr lang="en-US" sz="4400" dirty="0" smtClean="0">
                <a:solidFill>
                  <a:schemeClr val="tx2"/>
                </a:solidFill>
              </a:rPr>
              <a:t>Permits, PPE, </a:t>
            </a:r>
            <a:endParaRPr lang="en-US" sz="4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9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Who is the HSE Officer?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5400" dirty="0" smtClean="0">
                <a:solidFill>
                  <a:schemeClr val="tx2"/>
                </a:solidFill>
              </a:rPr>
              <a:t>SOP-GEN-2014C </a:t>
            </a:r>
          </a:p>
          <a:p>
            <a:r>
              <a:rPr lang="en-US" sz="5400" dirty="0" smtClean="0">
                <a:solidFill>
                  <a:schemeClr val="tx2"/>
                </a:solidFill>
              </a:rPr>
              <a:t>The </a:t>
            </a:r>
            <a:r>
              <a:rPr lang="en-US" sz="5400" b="1" dirty="0" smtClean="0">
                <a:solidFill>
                  <a:schemeClr val="tx2"/>
                </a:solidFill>
              </a:rPr>
              <a:t>First Mate </a:t>
            </a:r>
            <a:r>
              <a:rPr lang="en-US" sz="5400" dirty="0" smtClean="0">
                <a:solidFill>
                  <a:schemeClr val="tx2"/>
                </a:solidFill>
              </a:rPr>
              <a:t>is the designated HSE Officer on TDI-Brooks vessels. </a:t>
            </a:r>
            <a:endParaRPr lang="en-US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2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does that mean?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4800" dirty="0" smtClean="0">
                <a:solidFill>
                  <a:schemeClr val="tx2"/>
                </a:solidFill>
              </a:rPr>
              <a:t>It means the First Mate is responsible for 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preventing accidents and injuries and</a:t>
            </a:r>
          </a:p>
          <a:p>
            <a:r>
              <a:rPr lang="en-US" sz="4800" dirty="0">
                <a:solidFill>
                  <a:schemeClr val="tx2"/>
                </a:solidFill>
              </a:rPr>
              <a:t>e</a:t>
            </a:r>
            <a:r>
              <a:rPr lang="en-US" sz="4800" dirty="0" smtClean="0">
                <a:solidFill>
                  <a:schemeClr val="tx2"/>
                </a:solidFill>
              </a:rPr>
              <a:t>nsuring HSE policies/ procedures are followed.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4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How do you do that?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dirty="0" smtClean="0">
                <a:solidFill>
                  <a:schemeClr val="tx2"/>
                </a:solidFill>
              </a:rPr>
              <a:t>Leadership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Risk Assessment &amp; Mitigation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Compliance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Training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Reporting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3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Leadership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Lead</a:t>
            </a:r>
            <a:r>
              <a:rPr lang="en-US" sz="4800" dirty="0" smtClean="0">
                <a:solidFill>
                  <a:schemeClr val="tx2"/>
                </a:solidFill>
              </a:rPr>
              <a:t> by example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C</a:t>
            </a:r>
            <a:r>
              <a:rPr lang="en-US" sz="4800" b="1" dirty="0" smtClean="0">
                <a:solidFill>
                  <a:schemeClr val="tx2"/>
                </a:solidFill>
              </a:rPr>
              <a:t>ommunicate</a:t>
            </a:r>
            <a:r>
              <a:rPr lang="en-US" sz="4800" dirty="0" smtClean="0">
                <a:solidFill>
                  <a:schemeClr val="tx2"/>
                </a:solidFill>
              </a:rPr>
              <a:t> with your crew about HSE issues</a:t>
            </a:r>
          </a:p>
          <a:p>
            <a:r>
              <a:rPr lang="en-US" sz="4800" b="1" dirty="0" smtClean="0">
                <a:solidFill>
                  <a:schemeClr val="tx2"/>
                </a:solidFill>
              </a:rPr>
              <a:t>Take action </a:t>
            </a:r>
            <a:r>
              <a:rPr lang="en-US" sz="4800" dirty="0" smtClean="0">
                <a:solidFill>
                  <a:schemeClr val="tx2"/>
                </a:solidFill>
              </a:rPr>
              <a:t>on HSE issues brought to your attention</a:t>
            </a:r>
          </a:p>
          <a:p>
            <a:pPr marL="0" indent="0">
              <a:buNone/>
            </a:pP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84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Risk Assess &amp; Mitigation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Actively look </a:t>
            </a:r>
            <a:r>
              <a:rPr lang="en-US" sz="4800" dirty="0" smtClean="0">
                <a:solidFill>
                  <a:schemeClr val="tx2"/>
                </a:solidFill>
              </a:rPr>
              <a:t>for hazards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Conduct </a:t>
            </a:r>
            <a:r>
              <a:rPr lang="en-US" sz="4800" b="1" dirty="0" smtClean="0">
                <a:solidFill>
                  <a:schemeClr val="tx2"/>
                </a:solidFill>
              </a:rPr>
              <a:t>JSA’s</a:t>
            </a:r>
            <a:r>
              <a:rPr lang="en-US" sz="4800" dirty="0" smtClean="0">
                <a:solidFill>
                  <a:schemeClr val="tx2"/>
                </a:solidFill>
              </a:rPr>
              <a:t> before allowing crew to start tasks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Conduct health and safety </a:t>
            </a:r>
            <a:r>
              <a:rPr lang="en-US" sz="4800" b="1" dirty="0" smtClean="0">
                <a:solidFill>
                  <a:schemeClr val="tx2"/>
                </a:solidFill>
              </a:rPr>
              <a:t>inspections</a:t>
            </a:r>
            <a:r>
              <a:rPr lang="en-US" sz="4800" dirty="0" smtClean="0">
                <a:solidFill>
                  <a:schemeClr val="tx2"/>
                </a:solidFill>
              </a:rPr>
              <a:t>: Galley, PPE, Sanitation, Lift </a:t>
            </a:r>
            <a:r>
              <a:rPr lang="en-US" sz="4800" dirty="0">
                <a:solidFill>
                  <a:schemeClr val="tx2"/>
                </a:solidFill>
              </a:rPr>
              <a:t>G</a:t>
            </a:r>
            <a:r>
              <a:rPr lang="en-US" sz="4800" dirty="0" smtClean="0">
                <a:solidFill>
                  <a:schemeClr val="tx2"/>
                </a:solidFill>
              </a:rPr>
              <a:t>ear</a:t>
            </a:r>
          </a:p>
          <a:p>
            <a:pPr marL="0" indent="0">
              <a:buNone/>
            </a:pP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8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Risk Assess &amp; Mitigation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dirty="0" smtClean="0">
                <a:solidFill>
                  <a:schemeClr val="tx2"/>
                </a:solidFill>
              </a:rPr>
              <a:t>Use</a:t>
            </a:r>
            <a:r>
              <a:rPr lang="en-US" sz="4800" b="1" dirty="0" smtClean="0">
                <a:solidFill>
                  <a:schemeClr val="tx2"/>
                </a:solidFill>
              </a:rPr>
              <a:t> STOP WORK </a:t>
            </a:r>
            <a:r>
              <a:rPr lang="en-US" sz="4800" dirty="0">
                <a:solidFill>
                  <a:schemeClr val="tx2"/>
                </a:solidFill>
              </a:rPr>
              <a:t>a</a:t>
            </a:r>
            <a:r>
              <a:rPr lang="en-US" sz="4800" dirty="0" smtClean="0">
                <a:solidFill>
                  <a:schemeClr val="tx2"/>
                </a:solidFill>
              </a:rPr>
              <a:t>uthority</a:t>
            </a:r>
          </a:p>
          <a:p>
            <a:r>
              <a:rPr lang="en-US" sz="4800" b="1" dirty="0" smtClean="0">
                <a:solidFill>
                  <a:schemeClr val="tx2"/>
                </a:solidFill>
              </a:rPr>
              <a:t>Encourage reporting </a:t>
            </a:r>
            <a:r>
              <a:rPr lang="en-US" sz="4800" dirty="0" smtClean="0">
                <a:solidFill>
                  <a:schemeClr val="tx2"/>
                </a:solidFill>
              </a:rPr>
              <a:t>of HSE issues (Safety </a:t>
            </a:r>
            <a:r>
              <a:rPr lang="en-US" sz="4800" dirty="0">
                <a:solidFill>
                  <a:schemeClr val="tx2"/>
                </a:solidFill>
              </a:rPr>
              <a:t>C</a:t>
            </a:r>
            <a:r>
              <a:rPr lang="en-US" sz="4800" dirty="0" smtClean="0">
                <a:solidFill>
                  <a:schemeClr val="tx2"/>
                </a:solidFill>
              </a:rPr>
              <a:t>ards, </a:t>
            </a:r>
            <a:r>
              <a:rPr lang="en-US" sz="4800" dirty="0" smtClean="0">
                <a:solidFill>
                  <a:schemeClr val="tx2"/>
                </a:solidFill>
              </a:rPr>
              <a:t>Employee </a:t>
            </a:r>
            <a:r>
              <a:rPr lang="en-US" sz="4800" dirty="0" smtClean="0">
                <a:solidFill>
                  <a:schemeClr val="tx2"/>
                </a:solidFill>
              </a:rPr>
              <a:t>Incident Reports)</a:t>
            </a:r>
          </a:p>
          <a:p>
            <a:r>
              <a:rPr lang="en-US" sz="4800" dirty="0" smtClean="0">
                <a:solidFill>
                  <a:schemeClr val="tx2"/>
                </a:solidFill>
              </a:rPr>
              <a:t>Initiate </a:t>
            </a:r>
            <a:r>
              <a:rPr lang="en-US" sz="4800" b="1" dirty="0" smtClean="0">
                <a:solidFill>
                  <a:schemeClr val="tx2"/>
                </a:solidFill>
              </a:rPr>
              <a:t>MOC</a:t>
            </a:r>
            <a:r>
              <a:rPr lang="en-US" sz="4800" dirty="0" smtClean="0">
                <a:solidFill>
                  <a:schemeClr val="tx2"/>
                </a:solidFill>
              </a:rPr>
              <a:t> for </a:t>
            </a:r>
            <a:r>
              <a:rPr lang="en-US" sz="4800" dirty="0" smtClean="0">
                <a:solidFill>
                  <a:schemeClr val="tx2"/>
                </a:solidFill>
              </a:rPr>
              <a:t>deviations from </a:t>
            </a:r>
            <a:r>
              <a:rPr lang="en-US" sz="4800" dirty="0" smtClean="0">
                <a:solidFill>
                  <a:schemeClr val="tx2"/>
                </a:solidFill>
              </a:rPr>
              <a:t>standard practices.</a:t>
            </a:r>
          </a:p>
          <a:p>
            <a:pPr marL="0" indent="0">
              <a:buNone/>
            </a:pP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2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Compliance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dirty="0" smtClean="0">
                <a:solidFill>
                  <a:schemeClr val="tx2"/>
                </a:solidFill>
              </a:rPr>
              <a:t>Maintain </a:t>
            </a:r>
            <a:r>
              <a:rPr lang="en-US" sz="4800" b="1" dirty="0" smtClean="0">
                <a:solidFill>
                  <a:schemeClr val="tx2"/>
                </a:solidFill>
              </a:rPr>
              <a:t>SDS Binders</a:t>
            </a:r>
            <a:endParaRPr lang="en-US" sz="4800" b="1" dirty="0" smtClean="0">
              <a:solidFill>
                <a:schemeClr val="tx2"/>
              </a:solidFill>
            </a:endParaRPr>
          </a:p>
          <a:p>
            <a:r>
              <a:rPr lang="en-US" sz="4800" dirty="0" smtClean="0">
                <a:solidFill>
                  <a:schemeClr val="tx2"/>
                </a:solidFill>
              </a:rPr>
              <a:t>Ensure company </a:t>
            </a:r>
            <a:r>
              <a:rPr lang="en-US" sz="4800" b="1" dirty="0" smtClean="0">
                <a:solidFill>
                  <a:schemeClr val="tx2"/>
                </a:solidFill>
              </a:rPr>
              <a:t>procedures</a:t>
            </a:r>
            <a:r>
              <a:rPr lang="en-US" sz="4800" dirty="0" smtClean="0">
                <a:solidFill>
                  <a:schemeClr val="tx2"/>
                </a:solidFill>
              </a:rPr>
              <a:t> are followed.</a:t>
            </a:r>
            <a:endParaRPr lang="en-US" sz="4800" dirty="0" smtClean="0">
              <a:solidFill>
                <a:schemeClr val="tx2"/>
              </a:solidFill>
            </a:endParaRPr>
          </a:p>
          <a:p>
            <a:r>
              <a:rPr lang="en-US" sz="4800" dirty="0" smtClean="0">
                <a:solidFill>
                  <a:schemeClr val="tx2"/>
                </a:solidFill>
              </a:rPr>
              <a:t>Review and F</a:t>
            </a:r>
            <a:r>
              <a:rPr lang="en-US" sz="4800" dirty="0" smtClean="0">
                <a:solidFill>
                  <a:schemeClr val="tx2"/>
                </a:solidFill>
              </a:rPr>
              <a:t>ollow </a:t>
            </a:r>
            <a:r>
              <a:rPr lang="en-US" sz="4800" b="1" dirty="0" smtClean="0">
                <a:solidFill>
                  <a:schemeClr val="tx2"/>
                </a:solidFill>
              </a:rPr>
              <a:t>HSE Bridging documents</a:t>
            </a:r>
            <a:r>
              <a:rPr lang="en-US" sz="4800" dirty="0" smtClean="0">
                <a:solidFill>
                  <a:schemeClr val="tx2"/>
                </a:solidFill>
              </a:rPr>
              <a:t>.</a:t>
            </a:r>
            <a:endParaRPr lang="en-US" sz="4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3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Training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800" dirty="0" smtClean="0">
                <a:solidFill>
                  <a:schemeClr val="tx2"/>
                </a:solidFill>
              </a:rPr>
              <a:t>Safety at Sea</a:t>
            </a:r>
            <a:endParaRPr lang="en-US" sz="4800" b="1" dirty="0" smtClean="0">
              <a:solidFill>
                <a:schemeClr val="tx2"/>
              </a:solidFill>
            </a:endParaRPr>
          </a:p>
          <a:p>
            <a:r>
              <a:rPr lang="en-US" sz="4800" dirty="0" smtClean="0">
                <a:solidFill>
                  <a:schemeClr val="tx2"/>
                </a:solidFill>
              </a:rPr>
              <a:t>Core Safety Training</a:t>
            </a:r>
            <a:endParaRPr lang="en-US" sz="4800" dirty="0" smtClean="0">
              <a:solidFill>
                <a:schemeClr val="tx2"/>
              </a:solidFill>
            </a:endParaRPr>
          </a:p>
          <a:p>
            <a:r>
              <a:rPr lang="en-US" sz="4800" dirty="0" smtClean="0">
                <a:solidFill>
                  <a:schemeClr val="tx2"/>
                </a:solidFill>
              </a:rPr>
              <a:t>Weekly HSE topic meeting</a:t>
            </a:r>
            <a:endParaRPr lang="en-US" sz="4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990583"/>
      </p:ext>
    </p:extLst>
  </p:cSld>
  <p:clrMapOvr>
    <a:masterClrMapping/>
  </p:clrMapOvr>
</p:sld>
</file>

<file path=ppt/theme/theme1.xml><?xml version="1.0" encoding="utf-8"?>
<a:theme xmlns:a="http://schemas.openxmlformats.org/drawingml/2006/main" name="Doctor_co_21_CrystalGraphics.com_PowerPoint_Templates">
  <a:themeElements>
    <a:clrScheme name="Default Design 13">
      <a:dk1>
        <a:srgbClr val="993300"/>
      </a:dk1>
      <a:lt1>
        <a:srgbClr val="FFFFFF"/>
      </a:lt1>
      <a:dk2>
        <a:srgbClr val="D62900"/>
      </a:dk2>
      <a:lt2>
        <a:srgbClr val="000000"/>
      </a:lt2>
      <a:accent1>
        <a:srgbClr val="FF3300"/>
      </a:accent1>
      <a:accent2>
        <a:srgbClr val="FFCC00"/>
      </a:accent2>
      <a:accent3>
        <a:srgbClr val="E8ACAA"/>
      </a:accent3>
      <a:accent4>
        <a:srgbClr val="DADADA"/>
      </a:accent4>
      <a:accent5>
        <a:srgbClr val="FFADAA"/>
      </a:accent5>
      <a:accent6>
        <a:srgbClr val="E7B900"/>
      </a:accent6>
      <a:hlink>
        <a:srgbClr val="99CC00"/>
      </a:hlink>
      <a:folHlink>
        <a:srgbClr val="CC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993300"/>
        </a:dk1>
        <a:lt1>
          <a:srgbClr val="FFFFFF"/>
        </a:lt1>
        <a:dk2>
          <a:srgbClr val="D62900"/>
        </a:dk2>
        <a:lt2>
          <a:srgbClr val="000000"/>
        </a:lt2>
        <a:accent1>
          <a:srgbClr val="FF3300"/>
        </a:accent1>
        <a:accent2>
          <a:srgbClr val="FFCC00"/>
        </a:accent2>
        <a:accent3>
          <a:srgbClr val="E8ACAA"/>
        </a:accent3>
        <a:accent4>
          <a:srgbClr val="DADADA"/>
        </a:accent4>
        <a:accent5>
          <a:srgbClr val="FFADAA"/>
        </a:accent5>
        <a:accent6>
          <a:srgbClr val="E7B900"/>
        </a:accent6>
        <a:hlink>
          <a:srgbClr val="99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Doctor_co_21_CrystalGraphics.com_PowerPoint_Templates</Template>
  <TotalTime>45</TotalTime>
  <Words>263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Doctor_co_21_CrystalGraphics.com_PowerPoint_Templates</vt:lpstr>
      <vt:lpstr>HSE Officer </vt:lpstr>
      <vt:lpstr>Who is the HSE Officer?</vt:lpstr>
      <vt:lpstr>What does that mean?</vt:lpstr>
      <vt:lpstr>How do you do that?</vt:lpstr>
      <vt:lpstr>Leadership</vt:lpstr>
      <vt:lpstr>Risk Assess &amp; Mitigation</vt:lpstr>
      <vt:lpstr>Risk Assess &amp; Mitigation</vt:lpstr>
      <vt:lpstr>Compliance</vt:lpstr>
      <vt:lpstr>Training</vt:lpstr>
      <vt:lpstr>Reporting/ Recordkeeping</vt:lpstr>
      <vt:lpstr>Reporting/ Recordkeeping</vt:lpstr>
      <vt:lpstr>Reporting/ Recordkeeping</vt:lpstr>
      <vt:lpstr>HSE Reporting Chart</vt:lpstr>
      <vt:lpstr>Contractors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HSE Officer</dc:title>
  <dc:creator>shannonsmith</dc:creator>
  <cp:lastModifiedBy>shannonsmith</cp:lastModifiedBy>
  <cp:revision>8</cp:revision>
  <dcterms:created xsi:type="dcterms:W3CDTF">2006-08-16T00:00:00Z</dcterms:created>
  <dcterms:modified xsi:type="dcterms:W3CDTF">2015-11-03T19:36:24Z</dcterms:modified>
</cp:coreProperties>
</file>